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36"/>
  </p:notesMasterIdLst>
  <p:sldIdLst>
    <p:sldId id="257" r:id="rId5"/>
    <p:sldId id="285" r:id="rId6"/>
    <p:sldId id="286" r:id="rId7"/>
    <p:sldId id="287" r:id="rId8"/>
    <p:sldId id="258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68" r:id="rId18"/>
    <p:sldId id="269" r:id="rId19"/>
    <p:sldId id="270" r:id="rId20"/>
    <p:sldId id="259" r:id="rId21"/>
    <p:sldId id="261" r:id="rId22"/>
    <p:sldId id="271" r:id="rId23"/>
    <p:sldId id="272" r:id="rId24"/>
    <p:sldId id="273" r:id="rId25"/>
    <p:sldId id="277" r:id="rId26"/>
    <p:sldId id="278" r:id="rId27"/>
    <p:sldId id="276" r:id="rId28"/>
    <p:sldId id="275" r:id="rId29"/>
    <p:sldId id="279" r:id="rId30"/>
    <p:sldId id="280" r:id="rId31"/>
    <p:sldId id="281" r:id="rId32"/>
    <p:sldId id="282" r:id="rId33"/>
    <p:sldId id="283" r:id="rId34"/>
    <p:sldId id="28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FB05D-7494-4D55-97A8-F24A046BE040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3FA34-E389-4D75-9BFD-2AD3BD4E2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2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3FA34-E389-4D75-9BFD-2AD3BD4E2F0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131B-E312-4E66-9687-142A0EB8096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534F1-9474-492B-B35E-A9BBBBC57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50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FBD5-3447-4EA6-BE29-759728049B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2008-D9B3-4693-92F0-02403B8487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6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1696-663F-4EF8-B3F9-17F2537297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89128-1274-4018-BC2D-CCC77F0DB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34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21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50A352-DAC5-4D39-BC5F-2510BC064377}" type="slidenum">
              <a:rPr lang="ru-RU" altLang="ru-RU">
                <a:solidFill>
                  <a:srgbClr val="1C1C1C"/>
                </a:solidFill>
              </a:rPr>
              <a:pPr/>
              <a:t>‹#›</a:t>
            </a:fld>
            <a:endParaRPr lang="ru-RU" alt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4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CBFD3-8030-4F88-9BA0-110B4FC64C5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5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652E5-5ABE-4563-91AF-0644D583FC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9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2DD07-0766-4C47-B2AC-16174DFD21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B2EEB-67F9-4E4B-9802-608481775F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4DE5D-7AAF-48A8-87DB-99B81AA0CF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32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FF96C-7D4A-4C90-8ADF-42149A9473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42A7A-65FF-49EC-98F6-8AC321F2F0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3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A6C4-40BB-49BB-8FB0-A42A94544A8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461AE-E7F3-452E-A1D6-BFB856A5A6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017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09C97-9B3B-470A-9E59-DBB181876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49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B3A04-00F9-4F09-AB50-1BD4CD2BD0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6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40FB7-5105-4D97-914B-8DBB43BA8B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6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814B3-6790-46C2-81A1-9DF8C94F87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71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C13CC-A18F-4A53-902B-15575754E03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71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07712-6D0E-4962-8272-26E9A7D381FE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40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64872-1E9E-4FC8-8E33-03DDCE294097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66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11A83-A01E-4A63-8BA4-9B46FE2DD2F6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27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6A152-A5D4-421D-8FFD-057EF9629D86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31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230E7-C06D-4C18-BEBB-67F9D43779B3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4A1C-0AB3-45FA-A825-700074421D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EB129-C292-4FD2-B996-EF7127D2CC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66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94799-42DC-4A66-91E1-3DC138415470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6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800F6-05A2-4821-B1DB-60CBFF7597E0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37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104ED-5DCA-4455-8E60-43A684EA086E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64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C621E-FC78-4999-A81C-F7D104C90A72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68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66BAF-503B-4236-B826-D44EF7C1FA21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08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B4037-D39D-4B48-B71A-AAC44C366B26}" type="slidenum">
              <a:rPr lang="es-ES" altLang="ru-RU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24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4396-69D9-49AC-B6EB-0795CD258C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1819B-CB24-4104-8021-A1B9F142DB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940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83E1-A559-4878-9613-4CE627DA6A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84818-39A9-417F-86F1-415EA20507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9920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1C8B-253F-4C98-9B04-DD6F2715D5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31392-60A6-4824-87CE-290182754B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077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144D-0029-4AD8-A409-26957508B5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9FCD3-7A60-4FCF-8068-EAD7C99AE4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20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4BF8-48C6-4C9A-8336-783D96B0BE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50DF4-02CE-4335-AE88-2A6452C1DE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730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A818-35C0-49EA-AD36-A79AC0220F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F836B-6CC2-4FDC-B3BB-B5BFA419FD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36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C484-3C6D-44E7-9112-E56122CE0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23DD8-38AC-4922-8576-AD2C47B426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694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26B6-8872-44B9-A616-254903EF6B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1EB1A-9D41-4416-BCC7-C34E761CC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145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948A-30E6-44B3-ADB4-EB43AF9CD6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DB3B8-D42E-49E8-AB50-D42AF5AEDF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0864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809F-AD6A-4D2C-8919-4713A9C6B5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2D223-75B6-4850-AD97-98C974F93A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605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1330-7617-40E3-9F2C-2DF2C0AE70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285E-02D9-46F9-8592-F73C3993BF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34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8A14-D4F3-4874-B331-367A97756F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8591E-6B24-4B69-9815-C4D582CBB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108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7708535-BDDE-494B-AC57-465B4739C76E}" type="datetime1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6339AA-AAAD-4107-BBA9-3DC21C97E4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848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F378302-1967-40B2-94B7-EFABE9EB607A}" type="datetime1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E69AC28-9F92-411C-AD20-78EF5283C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25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524C-A399-4A59-BE58-CE1935B269E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C86B9-2641-4054-9EE9-867ED3F846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8F19-39A8-4901-83A0-3359B48F944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02F15-DE01-4AE9-BB49-D36CF56D13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34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F0BA-90DA-4DB9-859F-7A57D979F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D65BB-DA96-48FF-91F8-98B8D6AAA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79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F542E-1E0B-4DE8-9F36-FB7A8D41DB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290E7-CDA5-4E99-BF2B-ED0C97BA90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93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7262-419A-4C2F-B16E-A911EF1B094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86576-C2E2-4D45-9024-118E532A62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413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D86369-E65A-4A6A-B1C1-403F02F73B9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11105B-123E-41BF-A3EE-225AEB902D7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6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63443A-8906-4EB1-9154-8A1EE3591168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9461BF-8D4F-4BCA-A927-C5EA61AD5FBB}" type="slidenum">
              <a:rPr lang="es-ES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8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793D96-3167-4DD3-A7C0-109D45CC1F2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69483C-6B37-4726-8E79-BDBB6F50FB3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8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57275" y="3192461"/>
            <a:ext cx="10363200" cy="1470025"/>
          </a:xfrm>
        </p:spPr>
        <p:txBody>
          <a:bodyPr/>
          <a:lstStyle/>
          <a:p>
            <a:r>
              <a:rPr lang="ru-RU" dirty="0" smtClean="0"/>
              <a:t>Развитие интеллектуальных способностей на уроках и во внеурочной деятельности по географии и биологии</a:t>
            </a: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7503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1026" name="Picture 2" descr="H:\Documents and Settings\Aida\Рабочий стол\клипарты рамки фончики\karty\karty\map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500064"/>
            <a:ext cx="22145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00063"/>
            <a:ext cx="192881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:\Documents and Settings\Aida\Рабочий стол\клипарты рамки фончики\karty\karty\map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00064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487364"/>
            <a:ext cx="16430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4375" y="5321300"/>
            <a:ext cx="509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Михеевская М.Ф., учитель географии и биологии,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Ягринская</a:t>
            </a:r>
            <a:r>
              <a:rPr lang="ru-RU" dirty="0" smtClean="0"/>
              <a:t> гимназия», г. Северодвинск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2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Логическая цепочка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1127" y="1183429"/>
            <a:ext cx="4982264" cy="545068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8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логической схемы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9" y="1389448"/>
            <a:ext cx="3713291" cy="515373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75" y="1417637"/>
            <a:ext cx="3715985" cy="51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Составление логической цепочки по теме «Климат»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9" y="1563895"/>
            <a:ext cx="9601287" cy="4646199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Поиск терминов и лишнего слова по теме «Рельеф, геологическое строение России», тренировка внимания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143" y="1502312"/>
            <a:ext cx="4479912" cy="47693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8079" y="1478057"/>
            <a:ext cx="4659041" cy="481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Задача географический детектив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1558" y="-155834"/>
            <a:ext cx="4743668" cy="789061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0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Размещение географических объектов по памяти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8021" y="1409701"/>
            <a:ext cx="3409558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0974" y="1409406"/>
            <a:ext cx="3413252" cy="45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Составление образных карт стран, сопоставление карт разного содержания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5896" y="1308100"/>
            <a:ext cx="3218807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6004" y="1350948"/>
            <a:ext cx="3183191" cy="44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Задание «точечный рисунок» на закрепление материала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0393" y="-1228389"/>
            <a:ext cx="5117625" cy="974181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253" y="1556396"/>
            <a:ext cx="3736340" cy="41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Ответ. Рисунок </a:t>
            </a:r>
            <a:r>
              <a:rPr lang="ru-RU" sz="3200" b="1" dirty="0" err="1" smtClean="0"/>
              <a:t>скафиса</a:t>
            </a:r>
            <a:r>
              <a:rPr lang="ru-RU" sz="3200" b="1" dirty="0" smtClean="0"/>
              <a:t> Эратосфена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1452" y="1495855"/>
            <a:ext cx="3889095" cy="4803199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6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948" y="439738"/>
            <a:ext cx="10972800" cy="1143000"/>
          </a:xfrm>
        </p:spPr>
        <p:txBody>
          <a:bodyPr/>
          <a:lstStyle/>
          <a:p>
            <a:r>
              <a:rPr lang="ru-RU" sz="3200" b="1" dirty="0" smtClean="0"/>
              <a:t>Работа с терминами. Географический футбол по теме «Природные зоны России»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114" y="2256452"/>
            <a:ext cx="5108161" cy="376073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19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0111" y="23538"/>
            <a:ext cx="3549258" cy="73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Интеллект (лат. </a:t>
            </a:r>
            <a:r>
              <a:rPr lang="en-US" sz="3600" b="1" dirty="0" err="1" smtClean="0"/>
              <a:t>intellectus</a:t>
            </a:r>
            <a:r>
              <a:rPr lang="ru-RU" sz="3600" b="1" dirty="0" smtClean="0"/>
              <a:t> – понимание, познание, ум</a:t>
            </a:r>
            <a:r>
              <a:rPr lang="en-US" sz="3600" b="1" dirty="0" smtClean="0"/>
              <a:t>)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Общая способность к познанию и решению проблем, определяющая успешность любой деятельности и лежащая в основе других способностей.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			(Большой психологический словарь)</a:t>
            </a:r>
          </a:p>
          <a:p>
            <a:r>
              <a:rPr lang="ru-RU" dirty="0" smtClean="0"/>
              <a:t>Относительно устойчивая структура умственных способностей индивида.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(Словарь практического психолога)</a:t>
            </a:r>
          </a:p>
          <a:p>
            <a:pPr marL="0" indent="0">
              <a:buNone/>
            </a:pPr>
            <a:r>
              <a:rPr lang="ru-RU" b="1" dirty="0" smtClean="0"/>
              <a:t>Способности- </a:t>
            </a:r>
            <a:r>
              <a:rPr lang="ru-RU" dirty="0" smtClean="0"/>
              <a:t>индивидуально-психологические особенности, отличающие одного человека от другого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9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Первый гол.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5208" y="-1136128"/>
            <a:ext cx="4064000" cy="991765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9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на палеонтологическую выставку «Завоеватели Земли»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" y="1417638"/>
            <a:ext cx="4094252" cy="271931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1417638"/>
            <a:ext cx="4114800" cy="3086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3677374"/>
            <a:ext cx="3695702" cy="27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087938" y="620713"/>
            <a:ext cx="5219700" cy="1655762"/>
          </a:xfrm>
          <a:noFill/>
        </p:spPr>
        <p:txBody>
          <a:bodyPr/>
          <a:lstStyle/>
          <a:p>
            <a:pPr algn="l" eaLnBrk="1" hangingPunct="1"/>
            <a:r>
              <a:rPr kumimoji="0" lang="ru-RU" altLang="ru-RU" sz="3600"/>
              <a:t/>
            </a:r>
            <a:br>
              <a:rPr kumimoji="0" lang="ru-RU" altLang="ru-RU" sz="3600"/>
            </a:br>
            <a:endParaRPr kumimoji="0" lang="es-ES" altLang="ru-RU" sz="3600" b="1">
              <a:solidFill>
                <a:schemeClr val="bg1"/>
              </a:solidFill>
            </a:endParaRPr>
          </a:p>
        </p:txBody>
      </p:sp>
      <p:sp>
        <p:nvSpPr>
          <p:cNvPr id="13315" name="Rectangle 122"/>
          <p:cNvSpPr>
            <a:spLocks noChangeArrowheads="1"/>
          </p:cNvSpPr>
          <p:nvPr/>
        </p:nvSpPr>
        <p:spPr bwMode="auto">
          <a:xfrm>
            <a:off x="5951538" y="5661025"/>
            <a:ext cx="39608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18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1984" y="4077072"/>
            <a:ext cx="4032448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Ученицы 8 Б класса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Крюкова  Анна,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err="1">
                <a:ln w="10160">
                  <a:solidFill>
                    <a:srgbClr val="BBE0E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Заец</a:t>
            </a:r>
            <a:r>
              <a:rPr lang="ru-RU" sz="1200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Варвара.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Преподаватель: учитель биологии,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ln w="10160">
                  <a:solidFill>
                    <a:srgbClr val="BBE0E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Михеевская Марина Фёдоровна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3424" y="0"/>
            <a:ext cx="5184576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Обувь на каблуке и её влияние на здоровье девушки.</a:t>
            </a:r>
          </a:p>
        </p:txBody>
      </p:sp>
    </p:spTree>
    <p:extLst>
      <p:ext uri="{BB962C8B-B14F-4D97-AF65-F5344CB8AC3E}">
        <p14:creationId xmlns:p14="http://schemas.microsoft.com/office/powerpoint/2010/main" val="32155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30324" y="1556285"/>
            <a:ext cx="6481763" cy="1437486"/>
          </a:xfrm>
        </p:spPr>
        <p:txBody>
          <a:bodyPr/>
          <a:lstStyle/>
          <a:p>
            <a:r>
              <a:rPr lang="ru-RU" altLang="ru-RU" b="1" dirty="0" smtClean="0"/>
              <a:t>Ломоносовский период в развитии географии</a:t>
            </a:r>
          </a:p>
        </p:txBody>
      </p:sp>
      <p:pic>
        <p:nvPicPr>
          <p:cNvPr id="6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90">
            <a:off x="3485236" y="442890"/>
            <a:ext cx="1262071" cy="108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24035" y="441274"/>
            <a:ext cx="1762137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6172" y="2924945"/>
            <a:ext cx="4570069" cy="354810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EB1A-9D41-4416-BCC7-C34E761CC426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4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Путешествие на Родину моей мамы.</a:t>
            </a:r>
          </a:p>
        </p:txBody>
      </p:sp>
      <p:pic>
        <p:nvPicPr>
          <p:cNvPr id="307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66675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Участие в конкурсах, конференциях, соревнованиях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2013 г., </a:t>
            </a:r>
            <a:r>
              <a:rPr lang="ru-RU" sz="2800" b="1" dirty="0" smtClean="0"/>
              <a:t>Лебедев Ф</a:t>
            </a:r>
            <a:r>
              <a:rPr lang="ru-RU" sz="2800" dirty="0" smtClean="0"/>
              <a:t>., 7 </a:t>
            </a:r>
            <a:r>
              <a:rPr lang="ru-RU" sz="2800" dirty="0" err="1" smtClean="0"/>
              <a:t>кл</a:t>
            </a:r>
            <a:r>
              <a:rPr lang="ru-RU" sz="2800" dirty="0" smtClean="0"/>
              <a:t>., «Прекрасные обитатели голубого поднебесья», конкурс-викторина Министерства природных ресурсов Архангельской области.</a:t>
            </a:r>
          </a:p>
          <a:p>
            <a:r>
              <a:rPr lang="ru-RU" sz="2800" dirty="0" smtClean="0"/>
              <a:t>2013-2015, школьная конференция: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b="1" dirty="0" smtClean="0"/>
              <a:t>Крюкова А., </a:t>
            </a:r>
            <a:r>
              <a:rPr lang="ru-RU" sz="2800" b="1" dirty="0" err="1" smtClean="0"/>
              <a:t>Заец</a:t>
            </a:r>
            <a:r>
              <a:rPr lang="ru-RU" sz="2800" b="1" dirty="0" smtClean="0"/>
              <a:t> В</a:t>
            </a:r>
            <a:r>
              <a:rPr lang="ru-RU" sz="2800" dirty="0" smtClean="0"/>
              <a:t>. – 3 года разные темы «Влияние разного полива на прорастание гороха», «Жизнь серой вороны в городе», «Влияние высоты каблука на здоровье»,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b="1" dirty="0" smtClean="0"/>
              <a:t>Мушка И., </a:t>
            </a:r>
            <a:r>
              <a:rPr lang="ru-RU" sz="2800" dirty="0" smtClean="0"/>
              <a:t>6 </a:t>
            </a:r>
            <a:r>
              <a:rPr lang="ru-RU" sz="2800" dirty="0" err="1" smtClean="0"/>
              <a:t>кл</a:t>
            </a:r>
            <a:r>
              <a:rPr lang="ru-RU" sz="2800" dirty="0" smtClean="0"/>
              <a:t>.</a:t>
            </a:r>
            <a:r>
              <a:rPr lang="ru-RU" sz="2800" b="1" dirty="0" smtClean="0"/>
              <a:t> </a:t>
            </a:r>
            <a:r>
              <a:rPr lang="ru-RU" sz="2800" dirty="0" smtClean="0"/>
              <a:t>–  тема «Зоологическая бонистика»</a:t>
            </a:r>
          </a:p>
          <a:p>
            <a:r>
              <a:rPr lang="ru-RU" sz="2800" dirty="0" smtClean="0"/>
              <a:t>2015г. </a:t>
            </a:r>
            <a:r>
              <a:rPr lang="ru-RU" sz="2800" b="1" dirty="0" smtClean="0"/>
              <a:t>Котельникова А., </a:t>
            </a:r>
            <a:r>
              <a:rPr lang="ru-RU" sz="2800" dirty="0" smtClean="0"/>
              <a:t>9</a:t>
            </a:r>
            <a:r>
              <a:rPr lang="ru-RU" sz="2800" b="1" dirty="0" smtClean="0"/>
              <a:t> </a:t>
            </a:r>
            <a:r>
              <a:rPr lang="ru-RU" sz="2800" dirty="0" smtClean="0"/>
              <a:t>., Малые Ломоносовские чтения, тема «Ломоносовский период в развитии географии"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89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Участие в конкурсах, конференциях, соревнованиях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2015 г.,</a:t>
            </a:r>
            <a:r>
              <a:rPr lang="ru-RU" sz="2800" b="1" dirty="0" err="1" smtClean="0"/>
              <a:t>Заец</a:t>
            </a:r>
            <a:r>
              <a:rPr lang="ru-RU" sz="2800" b="1" dirty="0" smtClean="0"/>
              <a:t> В., Крюкова А., </a:t>
            </a:r>
            <a:r>
              <a:rPr lang="ru-RU" sz="2800" dirty="0" smtClean="0"/>
              <a:t>9б </a:t>
            </a:r>
            <a:r>
              <a:rPr lang="ru-RU" sz="2800" dirty="0" err="1" smtClean="0"/>
              <a:t>кл</a:t>
            </a:r>
            <a:r>
              <a:rPr lang="ru-RU" sz="2800" dirty="0" smtClean="0"/>
              <a:t>., </a:t>
            </a:r>
            <a:r>
              <a:rPr lang="en-US" sz="2800" dirty="0" smtClean="0"/>
              <a:t>XLIV </a:t>
            </a:r>
            <a:r>
              <a:rPr lang="ru-RU" sz="2800" dirty="0" smtClean="0"/>
              <a:t>городские Ломоносовские чтения, тема «Обувь на каблуке и ее влияние на здоровье девушки»,</a:t>
            </a:r>
          </a:p>
          <a:p>
            <a:r>
              <a:rPr lang="ru-RU" sz="2800" dirty="0" smtClean="0"/>
              <a:t>2016 г. </a:t>
            </a:r>
            <a:r>
              <a:rPr lang="ru-RU" sz="2800" b="1" dirty="0" smtClean="0"/>
              <a:t>Мошкова Т</a:t>
            </a:r>
            <a:r>
              <a:rPr lang="ru-RU" sz="2800" dirty="0" smtClean="0"/>
              <a:t>., 8 б </a:t>
            </a:r>
            <a:r>
              <a:rPr lang="ru-RU" sz="2800" dirty="0" err="1" smtClean="0"/>
              <a:t>кл</a:t>
            </a:r>
            <a:r>
              <a:rPr lang="ru-RU" sz="2800" dirty="0" smtClean="0"/>
              <a:t>.,Международная дистанционная олимпиада проекта «</a:t>
            </a:r>
            <a:r>
              <a:rPr lang="ru-RU" sz="2800" dirty="0" err="1" smtClean="0"/>
              <a:t>Видеоурок</a:t>
            </a:r>
            <a:r>
              <a:rPr lang="ru-RU" sz="2800" dirty="0" smtClean="0"/>
              <a:t>» по биологии, </a:t>
            </a:r>
            <a:r>
              <a:rPr lang="ru-RU" sz="2800" b="1" dirty="0" smtClean="0"/>
              <a:t>призер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Международный конкурс «Мириады открытий» проекта «</a:t>
            </a:r>
            <a:r>
              <a:rPr lang="ru-RU" sz="2800" dirty="0" err="1" smtClean="0"/>
              <a:t>Инфоурок</a:t>
            </a:r>
            <a:r>
              <a:rPr lang="ru-RU" sz="2800" dirty="0" smtClean="0"/>
              <a:t>» по биологии, </a:t>
            </a:r>
            <a:r>
              <a:rPr lang="ru-RU" sz="2800" b="1" dirty="0" smtClean="0"/>
              <a:t>победитель</a:t>
            </a:r>
          </a:p>
          <a:p>
            <a:r>
              <a:rPr lang="ru-RU" sz="2800" dirty="0" smtClean="0"/>
              <a:t>Международный блиц-турнир по биологии «</a:t>
            </a:r>
            <a:r>
              <a:rPr lang="ru-RU" sz="2800" dirty="0"/>
              <a:t>З</a:t>
            </a:r>
            <a:r>
              <a:rPr lang="ru-RU" sz="2800" dirty="0" smtClean="0"/>
              <a:t>агадки природы» проекта «Новый урок», </a:t>
            </a:r>
            <a:r>
              <a:rPr lang="ru-RU" sz="2800" b="1" dirty="0" smtClean="0"/>
              <a:t>победитель </a:t>
            </a: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Участие в конкурсах, конференциях, соревнованиях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2015 г., команда 6-х </a:t>
            </a:r>
            <a:r>
              <a:rPr lang="ru-RU" sz="2800" dirty="0" err="1" smtClean="0"/>
              <a:t>кл</a:t>
            </a:r>
            <a:r>
              <a:rPr lang="ru-RU" sz="2800" dirty="0" smtClean="0"/>
              <a:t>. </a:t>
            </a:r>
            <a:r>
              <a:rPr lang="ru-RU" sz="2800" b="1" dirty="0" err="1" smtClean="0"/>
              <a:t>Малинникова</a:t>
            </a:r>
            <a:r>
              <a:rPr lang="ru-RU" sz="2800" b="1" dirty="0" smtClean="0"/>
              <a:t> Л., Монастырских С, Титова К</a:t>
            </a:r>
            <a:r>
              <a:rPr lang="ru-RU" sz="2800" dirty="0" smtClean="0"/>
              <a:t>., </a:t>
            </a:r>
            <a:r>
              <a:rPr lang="ru-RU" sz="2800" b="1" dirty="0" smtClean="0"/>
              <a:t>Морозов Н., </a:t>
            </a:r>
            <a:r>
              <a:rPr lang="ru-RU" sz="2800" b="1" dirty="0" err="1" smtClean="0"/>
              <a:t>Порохин</a:t>
            </a:r>
            <a:r>
              <a:rPr lang="ru-RU" sz="2800" b="1" dirty="0" smtClean="0"/>
              <a:t> Д., </a:t>
            </a:r>
            <a:r>
              <a:rPr lang="ru-RU" sz="2800" dirty="0" smtClean="0"/>
              <a:t>городская игра «Экологический экспресс», </a:t>
            </a:r>
            <a:r>
              <a:rPr lang="ru-RU" sz="2800" b="1" dirty="0" smtClean="0"/>
              <a:t>победители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2017 г. </a:t>
            </a:r>
            <a:r>
              <a:rPr lang="ru-RU" sz="2800" b="1" dirty="0" smtClean="0"/>
              <a:t>Куликова М., </a:t>
            </a:r>
            <a:r>
              <a:rPr lang="ru-RU" sz="2800" dirty="0" smtClean="0"/>
              <a:t>9 в, межрегиональный конкурс исследовательских работ «Наука в руках молодых», </a:t>
            </a:r>
            <a:r>
              <a:rPr lang="ru-RU" sz="2800" b="1" dirty="0" smtClean="0"/>
              <a:t>призер, 2 место,</a:t>
            </a:r>
          </a:p>
          <a:p>
            <a:r>
              <a:rPr lang="ru-RU" sz="2800" dirty="0" smtClean="0"/>
              <a:t>2017 г. </a:t>
            </a:r>
            <a:r>
              <a:rPr lang="ru-RU" sz="2800" b="1" dirty="0" smtClean="0"/>
              <a:t>Куликова М., </a:t>
            </a:r>
            <a:r>
              <a:rPr lang="ru-RU" sz="2800" dirty="0" smtClean="0"/>
              <a:t>муниципальная научно-исследовательская конференция старшеклассников «Юность Северодвинска», </a:t>
            </a:r>
            <a:r>
              <a:rPr lang="ru-RU" sz="2800" b="1" dirty="0" smtClean="0"/>
              <a:t>победитель</a:t>
            </a:r>
          </a:p>
          <a:p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Олимпиады. Всероссийская олимпиада школьников.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Муниципальный уровень</a:t>
            </a:r>
          </a:p>
          <a:p>
            <a:r>
              <a:rPr lang="ru-RU" dirty="0" smtClean="0"/>
              <a:t>2012-13 </a:t>
            </a:r>
            <a:r>
              <a:rPr lang="ru-RU" dirty="0" err="1" smtClean="0"/>
              <a:t>г.г</a:t>
            </a:r>
            <a:r>
              <a:rPr lang="ru-RU" dirty="0" smtClean="0"/>
              <a:t>. – </a:t>
            </a:r>
            <a:r>
              <a:rPr lang="ru-RU" b="1" dirty="0" smtClean="0"/>
              <a:t>Лебедев Ф., </a:t>
            </a:r>
            <a:r>
              <a:rPr lang="ru-RU" dirty="0" smtClean="0"/>
              <a:t>7 </a:t>
            </a:r>
            <a:r>
              <a:rPr lang="ru-RU" dirty="0" err="1" smtClean="0"/>
              <a:t>кл</a:t>
            </a:r>
            <a:r>
              <a:rPr lang="ru-RU" dirty="0" smtClean="0"/>
              <a:t>, </a:t>
            </a:r>
            <a:r>
              <a:rPr lang="ru-RU" b="1" dirty="0" smtClean="0"/>
              <a:t>призер</a:t>
            </a:r>
            <a:r>
              <a:rPr lang="ru-RU" dirty="0" smtClean="0"/>
              <a:t> по экологии,</a:t>
            </a:r>
          </a:p>
          <a:p>
            <a:r>
              <a:rPr lang="ru-RU" dirty="0" smtClean="0"/>
              <a:t>2013-14 </a:t>
            </a:r>
            <a:r>
              <a:rPr lang="ru-RU" dirty="0" err="1" smtClean="0"/>
              <a:t>г.г</a:t>
            </a:r>
            <a:r>
              <a:rPr lang="ru-RU" dirty="0" smtClean="0"/>
              <a:t>.: </a:t>
            </a:r>
            <a:r>
              <a:rPr lang="ru-RU" b="1" dirty="0" smtClean="0"/>
              <a:t>Некрасов А., </a:t>
            </a:r>
            <a:r>
              <a:rPr lang="ru-RU" dirty="0" smtClean="0"/>
              <a:t>7 </a:t>
            </a:r>
            <a:r>
              <a:rPr lang="ru-RU" dirty="0" err="1" smtClean="0"/>
              <a:t>кл</a:t>
            </a:r>
            <a:r>
              <a:rPr lang="ru-RU" dirty="0" smtClean="0"/>
              <a:t>.,</a:t>
            </a:r>
            <a:r>
              <a:rPr lang="ru-RU" b="1" dirty="0" smtClean="0"/>
              <a:t>призер</a:t>
            </a:r>
            <a:r>
              <a:rPr lang="ru-RU" dirty="0" smtClean="0"/>
              <a:t> по биологии,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география – </a:t>
            </a:r>
            <a:r>
              <a:rPr lang="ru-RU" b="1" dirty="0" smtClean="0"/>
              <a:t>Воронько А</a:t>
            </a:r>
            <a:r>
              <a:rPr lang="ru-RU" dirty="0" smtClean="0"/>
              <a:t>., 7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победитель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Никаноров И.,</a:t>
            </a:r>
            <a:r>
              <a:rPr lang="ru-RU" dirty="0" smtClean="0"/>
              <a:t> 7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призер,</a:t>
            </a:r>
          </a:p>
          <a:p>
            <a:r>
              <a:rPr lang="ru-RU" dirty="0" smtClean="0"/>
              <a:t>2014-15 </a:t>
            </a:r>
            <a:r>
              <a:rPr lang="ru-RU" dirty="0" err="1" smtClean="0"/>
              <a:t>г.г</a:t>
            </a:r>
            <a:r>
              <a:rPr lang="ru-RU" dirty="0" smtClean="0"/>
              <a:t>. География- </a:t>
            </a:r>
            <a:r>
              <a:rPr lang="ru-RU" b="1" dirty="0" smtClean="0"/>
              <a:t>Воронько А</a:t>
            </a:r>
            <a:r>
              <a:rPr lang="ru-RU" dirty="0" smtClean="0"/>
              <a:t>, 8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dirty="0" smtClean="0"/>
              <a:t>биология- </a:t>
            </a:r>
            <a:r>
              <a:rPr lang="ru-RU" b="1" dirty="0" err="1" smtClean="0"/>
              <a:t>Шарикова</a:t>
            </a:r>
            <a:r>
              <a:rPr lang="ru-RU" b="1" dirty="0" smtClean="0"/>
              <a:t> А</a:t>
            </a:r>
            <a:r>
              <a:rPr lang="ru-RU" dirty="0" smtClean="0"/>
              <a:t>., 8 </a:t>
            </a:r>
            <a:r>
              <a:rPr lang="ru-RU" dirty="0" err="1" smtClean="0"/>
              <a:t>кл</a:t>
            </a:r>
            <a:r>
              <a:rPr lang="ru-RU" dirty="0" smtClean="0"/>
              <a:t>.,</a:t>
            </a:r>
            <a:r>
              <a:rPr lang="ru-RU" b="1" dirty="0" smtClean="0"/>
              <a:t> победитель,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Кукушкин К., </a:t>
            </a:r>
            <a:r>
              <a:rPr lang="ru-RU" dirty="0" smtClean="0"/>
              <a:t>7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призер,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3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Олимпиады. Всероссийская олимпиада школьников.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2014-15 </a:t>
            </a:r>
            <a:r>
              <a:rPr lang="ru-RU" dirty="0" err="1" smtClean="0"/>
              <a:t>г.г</a:t>
            </a:r>
            <a:r>
              <a:rPr lang="ru-RU" dirty="0" smtClean="0"/>
              <a:t>. – экология – </a:t>
            </a:r>
            <a:r>
              <a:rPr lang="ru-RU" b="1" dirty="0" smtClean="0"/>
              <a:t>Воронько А</a:t>
            </a:r>
            <a:r>
              <a:rPr lang="ru-RU" dirty="0" smtClean="0"/>
              <a:t>., 8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победитель,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Кукушкин К.,</a:t>
            </a:r>
            <a:r>
              <a:rPr lang="ru-RU" dirty="0" smtClean="0"/>
              <a:t> </a:t>
            </a:r>
            <a:r>
              <a:rPr lang="ru-RU" b="1" dirty="0" smtClean="0"/>
              <a:t>Окунев Д.,</a:t>
            </a:r>
            <a:r>
              <a:rPr lang="ru-RU" dirty="0" smtClean="0"/>
              <a:t>7 </a:t>
            </a:r>
            <a:r>
              <a:rPr lang="ru-RU" dirty="0" err="1" smtClean="0"/>
              <a:t>кл</a:t>
            </a:r>
            <a:r>
              <a:rPr lang="ru-RU" smtClean="0"/>
              <a:t>., </a:t>
            </a:r>
            <a:r>
              <a:rPr lang="ru-RU" b="1" smtClean="0"/>
              <a:t>призеры,</a:t>
            </a:r>
            <a:endParaRPr lang="ru-RU" b="1" dirty="0" smtClean="0"/>
          </a:p>
          <a:p>
            <a:r>
              <a:rPr lang="ru-RU" dirty="0" smtClean="0"/>
              <a:t>2015-2016 </a:t>
            </a:r>
            <a:r>
              <a:rPr lang="ru-RU" dirty="0" err="1" smtClean="0"/>
              <a:t>г.г</a:t>
            </a:r>
            <a:r>
              <a:rPr lang="ru-RU" dirty="0" smtClean="0"/>
              <a:t>. – география – </a:t>
            </a:r>
            <a:r>
              <a:rPr lang="ru-RU" b="1" dirty="0" smtClean="0"/>
              <a:t>Воронько А</a:t>
            </a:r>
            <a:r>
              <a:rPr lang="ru-RU" dirty="0" smtClean="0"/>
              <a:t>., 9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победитель,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Монастырских С., Титова К., </a:t>
            </a:r>
            <a:r>
              <a:rPr lang="ru-RU" dirty="0" smtClean="0"/>
              <a:t>7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призеры</a:t>
            </a:r>
          </a:p>
          <a:p>
            <a:pPr marL="0" indent="0">
              <a:buNone/>
            </a:pPr>
            <a:r>
              <a:rPr lang="ru-RU" dirty="0" smtClean="0"/>
              <a:t>Биология – </a:t>
            </a:r>
            <a:r>
              <a:rPr lang="ru-RU" b="1" dirty="0" smtClean="0"/>
              <a:t>Воронько А., Никаноров И., Агафонова А.</a:t>
            </a:r>
            <a:r>
              <a:rPr lang="ru-RU" dirty="0" smtClean="0"/>
              <a:t>,9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b="1" dirty="0" smtClean="0"/>
              <a:t>призеры</a:t>
            </a:r>
          </a:p>
          <a:p>
            <a:pPr marL="0" indent="0">
              <a:buNone/>
            </a:pPr>
            <a:r>
              <a:rPr lang="ru-RU" b="1" dirty="0" smtClean="0"/>
              <a:t>Кукушкин К.,</a:t>
            </a:r>
            <a:r>
              <a:rPr lang="ru-RU" dirty="0" smtClean="0"/>
              <a:t> 8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</a:t>
            </a:r>
          </a:p>
          <a:p>
            <a:pPr marL="0" indent="0">
              <a:buNone/>
            </a:pPr>
            <a:r>
              <a:rPr lang="ru-RU" dirty="0" smtClean="0"/>
              <a:t>Экология – </a:t>
            </a:r>
            <a:r>
              <a:rPr lang="ru-RU" b="1" dirty="0" smtClean="0"/>
              <a:t>Окунев Д., </a:t>
            </a:r>
            <a:r>
              <a:rPr lang="ru-RU" dirty="0" smtClean="0"/>
              <a:t>8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9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Интеллектуальные способности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Задатки</a:t>
            </a:r>
            <a:r>
              <a:rPr lang="ru-RU" sz="2800" dirty="0" smtClean="0"/>
              <a:t> – основы способностей, заложенные на генетическом уровне.</a:t>
            </a:r>
          </a:p>
          <a:p>
            <a:r>
              <a:rPr lang="ru-RU" sz="2800" b="1" dirty="0" smtClean="0"/>
              <a:t>Общие способности,</a:t>
            </a:r>
            <a:r>
              <a:rPr lang="ru-RU" sz="2800" dirty="0" smtClean="0"/>
              <a:t> одинаковым образом проявляющиеся в различных видах человеческой деятельности (обучаемость, внимательность, память, работоспособность)</a:t>
            </a:r>
          </a:p>
          <a:p>
            <a:r>
              <a:rPr lang="ru-RU" sz="2800" b="1" dirty="0" smtClean="0"/>
              <a:t>Специальные способности, </a:t>
            </a:r>
            <a:r>
              <a:rPr lang="ru-RU" sz="2800" dirty="0" smtClean="0"/>
              <a:t>проявляющиеся при определенных видах деятельности (музыкальные, математические, организаторские и др.)</a:t>
            </a:r>
          </a:p>
          <a:p>
            <a:r>
              <a:rPr lang="ru-RU" sz="2800" b="1" dirty="0" smtClean="0"/>
              <a:t>Профессиональные, </a:t>
            </a:r>
            <a:r>
              <a:rPr lang="ru-RU" sz="2800" dirty="0" smtClean="0"/>
              <a:t>проявляющиеся в процессе выбора профессии и развития трудовой деятельности.</a:t>
            </a: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0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Олимпиады. Всероссийская олимпиада школьников.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2016-17 </a:t>
            </a:r>
            <a:r>
              <a:rPr lang="ru-RU" dirty="0" err="1" smtClean="0"/>
              <a:t>г.г</a:t>
            </a:r>
            <a:r>
              <a:rPr lang="ru-RU" dirty="0" smtClean="0"/>
              <a:t>. География – </a:t>
            </a:r>
            <a:r>
              <a:rPr lang="ru-RU" b="1" dirty="0" smtClean="0"/>
              <a:t>Воронько А</a:t>
            </a:r>
            <a:r>
              <a:rPr lang="ru-RU" dirty="0" smtClean="0"/>
              <a:t>., 10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победитель</a:t>
            </a:r>
          </a:p>
          <a:p>
            <a:pPr marL="0" indent="0">
              <a:buNone/>
            </a:pPr>
            <a:r>
              <a:rPr lang="ru-RU" dirty="0" smtClean="0"/>
              <a:t>Биология- </a:t>
            </a:r>
            <a:r>
              <a:rPr lang="ru-RU" b="1" dirty="0" smtClean="0"/>
              <a:t>Воронько А</a:t>
            </a:r>
            <a:r>
              <a:rPr lang="ru-RU" dirty="0" smtClean="0"/>
              <a:t>., 10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победитель,</a:t>
            </a:r>
          </a:p>
          <a:p>
            <a:pPr marL="0" indent="0">
              <a:buNone/>
            </a:pPr>
            <a:r>
              <a:rPr lang="ru-RU" b="1" dirty="0" err="1" smtClean="0"/>
              <a:t>Шарикова</a:t>
            </a:r>
            <a:r>
              <a:rPr lang="ru-RU" b="1" dirty="0" smtClean="0"/>
              <a:t> А., Никаноров И., </a:t>
            </a:r>
            <a:r>
              <a:rPr lang="ru-RU" dirty="0" smtClean="0"/>
              <a:t>10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призеры</a:t>
            </a:r>
          </a:p>
          <a:p>
            <a:pPr marL="0" indent="0">
              <a:buNone/>
            </a:pPr>
            <a:r>
              <a:rPr lang="ru-RU" b="1" dirty="0" smtClean="0"/>
              <a:t>Гриценко М., Куликова М., </a:t>
            </a:r>
            <a:r>
              <a:rPr lang="ru-RU" dirty="0" smtClean="0"/>
              <a:t>9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призеры,</a:t>
            </a:r>
          </a:p>
          <a:p>
            <a:pPr marL="0" indent="0">
              <a:buNone/>
            </a:pPr>
            <a:r>
              <a:rPr lang="ru-RU" dirty="0" smtClean="0"/>
              <a:t>Экология – </a:t>
            </a:r>
            <a:r>
              <a:rPr lang="ru-RU" b="1" dirty="0" err="1" smtClean="0"/>
              <a:t>Шарикова</a:t>
            </a:r>
            <a:r>
              <a:rPr lang="ru-RU" b="1" dirty="0" smtClean="0"/>
              <a:t> А.,</a:t>
            </a:r>
            <a:r>
              <a:rPr lang="ru-RU" dirty="0" smtClean="0"/>
              <a:t> 10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Региональный уровень</a:t>
            </a:r>
          </a:p>
          <a:p>
            <a:pPr marL="0" indent="0">
              <a:buNone/>
            </a:pPr>
            <a:r>
              <a:rPr lang="ru-RU" dirty="0" smtClean="0"/>
              <a:t>2015-16 </a:t>
            </a:r>
            <a:r>
              <a:rPr lang="ru-RU" dirty="0" err="1" smtClean="0"/>
              <a:t>г.г</a:t>
            </a:r>
            <a:r>
              <a:rPr lang="ru-RU" dirty="0" smtClean="0"/>
              <a:t>. География – </a:t>
            </a:r>
            <a:r>
              <a:rPr lang="ru-RU" b="1" dirty="0" smtClean="0"/>
              <a:t>Воронько А</a:t>
            </a:r>
            <a:r>
              <a:rPr lang="ru-RU" dirty="0" smtClean="0"/>
              <a:t>., 9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призер,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9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Олимпиады.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Международная многопрофильная олимпиада «Будущее Арктики»</a:t>
            </a:r>
          </a:p>
          <a:p>
            <a:r>
              <a:rPr lang="ru-RU" dirty="0" smtClean="0"/>
              <a:t>2015-16 </a:t>
            </a:r>
            <a:r>
              <a:rPr lang="ru-RU" dirty="0" err="1" smtClean="0"/>
              <a:t>г.г</a:t>
            </a:r>
            <a:r>
              <a:rPr lang="ru-RU" dirty="0" smtClean="0"/>
              <a:t>. – </a:t>
            </a:r>
            <a:r>
              <a:rPr lang="ru-RU" b="1" dirty="0" smtClean="0"/>
              <a:t>Воронько А., </a:t>
            </a:r>
            <a:r>
              <a:rPr lang="ru-RU" dirty="0" smtClean="0"/>
              <a:t>9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призер, 2 место,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Межрегиональная олимпиада «Будущее Арктики»</a:t>
            </a:r>
          </a:p>
          <a:p>
            <a:r>
              <a:rPr lang="ru-RU" dirty="0" smtClean="0"/>
              <a:t>2016-17 </a:t>
            </a:r>
            <a:r>
              <a:rPr lang="ru-RU" dirty="0" err="1" smtClean="0"/>
              <a:t>г.г</a:t>
            </a:r>
            <a:r>
              <a:rPr lang="ru-RU" dirty="0" smtClean="0"/>
              <a:t>. – </a:t>
            </a:r>
            <a:r>
              <a:rPr lang="ru-RU" b="1" dirty="0" smtClean="0"/>
              <a:t>Воронько А., </a:t>
            </a:r>
            <a:r>
              <a:rPr lang="ru-RU" dirty="0" smtClean="0"/>
              <a:t>10 </a:t>
            </a:r>
            <a:r>
              <a:rPr lang="ru-RU" dirty="0" err="1" smtClean="0"/>
              <a:t>кл</a:t>
            </a:r>
            <a:r>
              <a:rPr lang="ru-RU" dirty="0" smtClean="0"/>
              <a:t>., </a:t>
            </a:r>
            <a:r>
              <a:rPr lang="ru-RU" b="1" dirty="0" smtClean="0"/>
              <a:t>призер, 2 место</a:t>
            </a:r>
          </a:p>
          <a:p>
            <a:pPr marL="0" indent="0">
              <a:buNone/>
            </a:pPr>
            <a:r>
              <a:rPr lang="ru-RU" b="1" dirty="0" smtClean="0"/>
              <a:t>Воронько А. </a:t>
            </a:r>
            <a:r>
              <a:rPr lang="ru-RU" dirty="0" smtClean="0"/>
              <a:t>разработал и провел урок географии в 8-х классах в день самоуправления,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занимается в школе одаренных детей в Архангельске.</a:t>
            </a:r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84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Развитие интеллектуальных способностей детей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Способность легко оперировать числами.</a:t>
            </a:r>
          </a:p>
          <a:p>
            <a:r>
              <a:rPr lang="ru-RU" sz="2800" dirty="0" smtClean="0"/>
              <a:t>Связно выражать свои мысли, облекать их в словесную форму.</a:t>
            </a:r>
          </a:p>
          <a:p>
            <a:r>
              <a:rPr lang="ru-RU" sz="2800" dirty="0" smtClean="0"/>
              <a:t>Усваивать письменную и устную речь другого человека.</a:t>
            </a:r>
          </a:p>
          <a:p>
            <a:r>
              <a:rPr lang="ru-RU" sz="2800" dirty="0" smtClean="0"/>
              <a:t>Воображать, выстраивать в голове художественные образы, развивать творческую деятельность.</a:t>
            </a:r>
          </a:p>
          <a:p>
            <a:r>
              <a:rPr lang="ru-RU" sz="2800" dirty="0" smtClean="0"/>
              <a:t>Увеличивать объем памяти.</a:t>
            </a:r>
          </a:p>
          <a:p>
            <a:r>
              <a:rPr lang="ru-RU" sz="2800" dirty="0" smtClean="0"/>
              <a:t>Выстраивать логические цепочки, рассуждать, анализировать, сравнивать, обобщать, систематизировать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36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Упражнения, формирующие мыслительные операции</a:t>
            </a:r>
            <a:br>
              <a:rPr lang="ru-RU" sz="3200" b="1" dirty="0" smtClean="0"/>
            </a:br>
            <a:r>
              <a:rPr lang="ru-RU" sz="2800" dirty="0"/>
              <a:t>Р</a:t>
            </a:r>
            <a:r>
              <a:rPr lang="ru-RU" sz="2800" dirty="0" smtClean="0"/>
              <a:t>асшифруйте слова по теме «Клетка», найдите лишнее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4" y="1624013"/>
            <a:ext cx="3497591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77" y="1498600"/>
            <a:ext cx="3735232" cy="47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Тема «Население России»  Найдите лишнее слово.</a:t>
            </a:r>
            <a:br>
              <a:rPr lang="ru-RU" sz="3200" b="1" dirty="0" smtClean="0"/>
            </a:br>
            <a:r>
              <a:rPr lang="ru-RU" sz="3200" b="1" dirty="0" smtClean="0"/>
              <a:t>Определите по чешским словам, к какой языковой семье и группе относятся чехи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40" y="1830388"/>
            <a:ext cx="3235052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23" y="1903413"/>
            <a:ext cx="3305773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Географические пропорции на определение логических связей, развитие картографической памяти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6548" y="-426098"/>
            <a:ext cx="4923406" cy="882650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9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Географические пропорции на определение логических связей, развитие картографической памяти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5795" y="419122"/>
            <a:ext cx="4738587" cy="684022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26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Опорный конспект образа тайги, сочетание признаков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2723" y="413331"/>
            <a:ext cx="5029571" cy="7038187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CA6C4-40BB-49BB-8FB0-A42A94544A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61AE-E7F3-452E-A1D6-BFB856A5A64B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1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975</Words>
  <Application>Microsoft Office PowerPoint</Application>
  <PresentationFormat>Широкоэкранный</PresentationFormat>
  <Paragraphs>152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Tahoma</vt:lpstr>
      <vt:lpstr>Wingdings</vt:lpstr>
      <vt:lpstr>1_Тема Office</vt:lpstr>
      <vt:lpstr>Палитра</vt:lpstr>
      <vt:lpstr>Diseño predeterminado</vt:lpstr>
      <vt:lpstr>Тема Office</vt:lpstr>
      <vt:lpstr>Развитие интеллектуальных способностей на уроках и во внеурочной деятельности по географии и биологии</vt:lpstr>
      <vt:lpstr>Интеллект (лат. intellectus – понимание, познание, ум) </vt:lpstr>
      <vt:lpstr>Интеллектуальные способности</vt:lpstr>
      <vt:lpstr>Развитие интеллектуальных способностей детей</vt:lpstr>
      <vt:lpstr>Упражнения, формирующие мыслительные операции Расшифруйте слова по теме «Клетка», найдите лишнее</vt:lpstr>
      <vt:lpstr>Тема «Население России»  Найдите лишнее слово. Определите по чешским словам, к какой языковой семье и группе относятся чехи</vt:lpstr>
      <vt:lpstr>Географические пропорции на определение логических связей, развитие картографической памяти</vt:lpstr>
      <vt:lpstr>Географические пропорции на определение логических связей, развитие картографической памяти</vt:lpstr>
      <vt:lpstr>Опорный конспект образа тайги, сочетание признаков</vt:lpstr>
      <vt:lpstr>Логическая цепочка</vt:lpstr>
      <vt:lpstr>Составление логической схемы</vt:lpstr>
      <vt:lpstr>Составление логической цепочки по теме «Климат»</vt:lpstr>
      <vt:lpstr>Поиск терминов и лишнего слова по теме «Рельеф, геологическое строение России», тренировка внимания</vt:lpstr>
      <vt:lpstr>Задача географический детектив</vt:lpstr>
      <vt:lpstr>Размещение географических объектов по памяти</vt:lpstr>
      <vt:lpstr>Составление образных карт стран, сопоставление карт разного содержания</vt:lpstr>
      <vt:lpstr>Задание «точечный рисунок» на закрепление материала</vt:lpstr>
      <vt:lpstr>Ответ. Рисунок скафиса Эратосфена</vt:lpstr>
      <vt:lpstr>Работа с терминами. Географический футбол по теме «Природные зоны России»</vt:lpstr>
      <vt:lpstr>Первый гол.</vt:lpstr>
      <vt:lpstr>Экскурсия на палеонтологическую выставку «Завоеватели Земли»</vt:lpstr>
      <vt:lpstr> </vt:lpstr>
      <vt:lpstr>Ломоносовский период в развитии географии</vt:lpstr>
      <vt:lpstr>Путешествие на Родину моей мамы.</vt:lpstr>
      <vt:lpstr>Участие в конкурсах, конференциях, соревнованиях</vt:lpstr>
      <vt:lpstr>Участие в конкурсах, конференциях, соревнованиях</vt:lpstr>
      <vt:lpstr>Участие в конкурсах, конференциях, соревнованиях</vt:lpstr>
      <vt:lpstr>Олимпиады. Всероссийская олимпиада школьников.</vt:lpstr>
      <vt:lpstr>Олимпиады. Всероссийская олимпиада школьников.</vt:lpstr>
      <vt:lpstr>Олимпиады. Всероссийская олимпиада школьников.</vt:lpstr>
      <vt:lpstr>Олимпиады.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интеллектуальных способностей на уроках и во внеурочной деятельности по географии и биологии</dc:title>
  <dc:creator>Елена Михеевская</dc:creator>
  <cp:lastModifiedBy>Елена Михеевская</cp:lastModifiedBy>
  <cp:revision>44</cp:revision>
  <dcterms:created xsi:type="dcterms:W3CDTF">2017-04-10T00:50:07Z</dcterms:created>
  <dcterms:modified xsi:type="dcterms:W3CDTF">2019-12-05T19:09:01Z</dcterms:modified>
</cp:coreProperties>
</file>